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6" r:id="rId5"/>
    <p:sldId id="263" r:id="rId6"/>
    <p:sldId id="264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661"/>
    <a:srgbClr val="F8B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7" d="100"/>
          <a:sy n="67" d="100"/>
        </p:scale>
        <p:origin x="1368" y="66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BACF-B331-48C2-A23D-8B21A8909BD2}" type="datetimeFigureOut">
              <a:rPr lang="id-ID" smtClean="0"/>
              <a:pPr/>
              <a:t>11/05/2018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9A4BB-C504-4D8D-B7F7-5E33C745636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96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 typeface="Arial" panose="020B0604020202020204" pitchFamily="34" charset="0"/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dirty="0"/>
                  <a:t>Himpunan dinotasikan dengan huruf kapital, secara umum dapat dinotasikan dengan S atau Semesta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dirty="0"/>
                  <a:t>1 ϵ A dibaca 1 elemen 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id-ID" b="0" i="0">
                    <a:latin typeface="Cambria Math" panose="02040503050406030204" pitchFamily="18" charset="0"/>
                  </a:rPr>
                  <a:t>0</a:t>
                </a:r>
                <a:r>
                  <a:rPr lang="id-ID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∉𝐴, </a:t>
                </a:r>
                <a:r>
                  <a:rPr lang="id-ID" dirty="0"/>
                  <a:t>dibaca 0 bukan elemen A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9A4BB-C504-4D8D-B7F7-5E33C745636D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272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9A4BB-C504-4D8D-B7F7-5E33C745636D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79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9A4BB-C504-4D8D-B7F7-5E33C745636D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21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9A4BB-C504-4D8D-B7F7-5E33C745636D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48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AC40-7941-41AB-BF3B-8AB0C9C53B5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23622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500" b="1" dirty="0" smtClean="0"/>
              <a:t>Uji Mean Dua </a:t>
            </a:r>
            <a:r>
              <a:rPr lang="it-IT" sz="4500" b="1" dirty="0"/>
              <a:t>Populasi </a:t>
            </a:r>
            <a:r>
              <a:rPr lang="it-IT" sz="4500" b="1" dirty="0" smtClean="0"/>
              <a:t>Normal Independen</a:t>
            </a: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868361"/>
          </a:xfrm>
        </p:spPr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02919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 smtClean="0"/>
                  <a:t> dan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tidak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diketahui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Hipotesis</a:t>
                </a:r>
                <a:r>
                  <a:rPr lang="en-US" sz="2000" dirty="0" smtClean="0"/>
                  <a:t>: </a:t>
                </a:r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  <a:tabLst>
                    <a:tab pos="8001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Tingkat </a:t>
                </a:r>
                <a:r>
                  <a:rPr lang="en-US" sz="2000" dirty="0" err="1" smtClean="0"/>
                  <a:t>signifikansi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Statistik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uji</a:t>
                </a:r>
                <a:r>
                  <a:rPr lang="en-US" sz="20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Daerah </a:t>
                </a:r>
                <a:r>
                  <a:rPr lang="en-US" sz="2000" dirty="0" err="1" smtClean="0"/>
                  <a:t>kritik</a:t>
                </a:r>
                <a:r>
                  <a:rPr lang="en-US" sz="2000" dirty="0" smtClean="0"/>
                  <a:t>: </a:t>
                </a:r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 atau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800100">
                  <a:buAutoNum type="alphaL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00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Kesimpulan</a:t>
                </a:r>
                <a:endParaRPr lang="en-US" sz="2000" dirty="0" smtClean="0"/>
              </a:p>
              <a:p>
                <a:pPr marL="457200" indent="0">
                  <a:buAutoNum type="alphaLcPeriod"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029199"/>
              </a:xfrm>
              <a:blipFill rotWithShape="0">
                <a:blip r:embed="rId2"/>
                <a:stretch>
                  <a:fillRect l="-519" t="-157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83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47800" y="228600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1" y="990600"/>
            <a:ext cx="8653462" cy="2133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sz="2800" dirty="0" smtClean="0"/>
              <a:t>Ingin diketahui apakah suatu metode pembiakan tanaman</a:t>
            </a:r>
            <a:r>
              <a:rPr lang="en-US" sz="2800" dirty="0" smtClean="0"/>
              <a:t> </a:t>
            </a:r>
            <a:r>
              <a:rPr lang="id-ID" sz="2800" dirty="0" smtClean="0"/>
              <a:t>pisang </a:t>
            </a:r>
            <a:r>
              <a:rPr lang="id-ID" sz="2800" dirty="0"/>
              <a:t>yang menggunakan cara modern </a:t>
            </a:r>
            <a:r>
              <a:rPr lang="id-ID" sz="2800" dirty="0" smtClean="0"/>
              <a:t>menghasilkan</a:t>
            </a:r>
            <a:r>
              <a:rPr lang="en-US" sz="2800" dirty="0" smtClean="0"/>
              <a:t> </a:t>
            </a:r>
            <a:r>
              <a:rPr lang="sv-SE" sz="2800" dirty="0" smtClean="0"/>
              <a:t>pisang </a:t>
            </a:r>
            <a:r>
              <a:rPr lang="sv-SE" sz="2800" dirty="0"/>
              <a:t>dengan berat yang lebih besar daripada pisang </a:t>
            </a:r>
            <a:r>
              <a:rPr lang="sv-SE" sz="2800" dirty="0" smtClean="0"/>
              <a:t>yang </a:t>
            </a:r>
            <a:r>
              <a:rPr lang="es-ES" sz="2800" dirty="0" err="1" smtClean="0"/>
              <a:t>dikembangkan</a:t>
            </a:r>
            <a:r>
              <a:rPr lang="es-ES" sz="2800" dirty="0" smtClean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cara </a:t>
            </a:r>
            <a:r>
              <a:rPr lang="es-ES" sz="2800" dirty="0" err="1"/>
              <a:t>tradisional</a:t>
            </a:r>
            <a:r>
              <a:rPr lang="es-ES" sz="2800" dirty="0"/>
              <a:t>. </a:t>
            </a:r>
            <a:r>
              <a:rPr lang="es-ES" sz="2800" dirty="0" err="1"/>
              <a:t>Diperoleh</a:t>
            </a:r>
            <a:r>
              <a:rPr lang="es-ES" sz="2800" dirty="0"/>
              <a:t> </a:t>
            </a:r>
            <a:r>
              <a:rPr lang="es-ES" sz="2800" dirty="0" err="1" smtClean="0"/>
              <a:t>informasi</a:t>
            </a:r>
            <a:r>
              <a:rPr lang="es-ES" sz="2800" dirty="0" smtClean="0"/>
              <a:t> </a:t>
            </a:r>
            <a:r>
              <a:rPr lang="id-ID" sz="2800" dirty="0" smtClean="0"/>
              <a:t>sebagai </a:t>
            </a:r>
            <a:r>
              <a:rPr lang="id-ID" sz="2800" dirty="0"/>
              <a:t>berikut</a:t>
            </a:r>
            <a:r>
              <a:rPr lang="id-ID" sz="2800" dirty="0" smtClean="0"/>
              <a:t>:</a:t>
            </a:r>
            <a:endParaRPr lang="en-US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533381"/>
              </p:ext>
            </p:extLst>
          </p:nvPr>
        </p:nvGraphicFramePr>
        <p:xfrm>
          <a:off x="990600" y="3181350"/>
          <a:ext cx="7162800" cy="175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2286000"/>
              </a:tblGrid>
              <a:tr h="433633">
                <a:tc>
                  <a:txBody>
                    <a:bodyPr/>
                    <a:lstStyle/>
                    <a:p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200" dirty="0" smtClean="0"/>
                        <a:t>cara tradisional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dirty="0" smtClean="0"/>
                        <a:t>cara modern</a:t>
                      </a:r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banyak sampel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22</a:t>
                      </a:r>
                      <a:endParaRPr lang="id-ID" sz="2200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rata-rata pertandan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4,2 kg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5,2 kg</a:t>
                      </a:r>
                      <a:endParaRPr lang="id-ID" sz="2200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deviasi standar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1,2 kg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0,9 kg</a:t>
                      </a:r>
                      <a:endParaRPr lang="id-ID" sz="2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5105400"/>
                <a:ext cx="8653463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d-ID" sz="2800" dirty="0" smtClean="0"/>
                  <a:t>Ujilah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menggunakan</a:t>
                </a:r>
                <a:r>
                  <a:rPr lang="id-ID" sz="2800" dirty="0" smtClean="0"/>
                  <a:t> 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800" dirty="0" smtClean="0"/>
                  <a:t>=</a:t>
                </a:r>
                <a:r>
                  <a:rPr lang="en-US" sz="2800" dirty="0" smtClean="0"/>
                  <a:t> 1</a:t>
                </a:r>
                <a:r>
                  <a:rPr lang="id-ID" sz="2800" dirty="0" smtClean="0"/>
                  <a:t>%. </a:t>
                </a:r>
                <a:r>
                  <a:rPr lang="id-ID" sz="2800" dirty="0"/>
                  <a:t>Anggap distribusi kedua populasi normal dengan variansi</a:t>
                </a:r>
                <a:r>
                  <a:rPr lang="en-US" sz="2800" dirty="0"/>
                  <a:t> </a:t>
                </a:r>
                <a:r>
                  <a:rPr lang="id-ID" sz="2800" dirty="0"/>
                  <a:t>sama</a:t>
                </a:r>
                <a:r>
                  <a:rPr lang="en-US" sz="2800" dirty="0"/>
                  <a:t>.</a:t>
                </a:r>
                <a:endParaRPr lang="id-ID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05400"/>
                <a:ext cx="8653463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480" t="-6410" r="-1409" b="-1730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763000" cy="594359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Misal: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=rata-rata </a:t>
                </a:r>
                <a:r>
                  <a:rPr lang="en-US" sz="2000" dirty="0" err="1" smtClean="0"/>
                  <a:t>berat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pisang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hasil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pembiakan</a:t>
                </a:r>
                <a:r>
                  <a:rPr lang="en-US" sz="2000" dirty="0" smtClean="0"/>
                  <a:t> modern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=rata-rata </a:t>
                </a:r>
                <a:r>
                  <a:rPr lang="en-US" sz="2000" dirty="0" err="1"/>
                  <a:t>berat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pisang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hasil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pembiakan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tradisional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err="1" smtClean="0"/>
                  <a:t>Uji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hipotesis</a:t>
                </a:r>
                <a:r>
                  <a:rPr lang="en-US" sz="2000" dirty="0" smtClean="0"/>
                  <a:t>:</a:t>
                </a:r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/>
                  <a:t>Hipotesis</a:t>
                </a:r>
                <a:r>
                  <a:rPr lang="en-US" sz="2000" dirty="0"/>
                  <a:t>: </a:t>
                </a:r>
                <a:endParaRPr lang="en-US" sz="2000" dirty="0" smtClean="0"/>
              </a:p>
              <a:p>
                <a:pPr marL="45720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en-US" sz="2000" dirty="0"/>
                  <a:t> </a:t>
                </a: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45720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 smtClean="0"/>
                  <a:t>)</a:t>
                </a:r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Tingkat </a:t>
                </a:r>
                <a:r>
                  <a:rPr lang="en-US" sz="2000" dirty="0" err="1"/>
                  <a:t>signifikansi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=1%=0,01</m:t>
                    </m:r>
                  </m:oMath>
                </a14:m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/>
                  <a:t>Statistik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uji</a:t>
                </a:r>
                <a:r>
                  <a:rPr lang="en-US" sz="20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(0,9)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=1,109</m:t>
                      </m:r>
                    </m:oMath>
                  </m:oMathPara>
                </a14:m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5,2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4,2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1,109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=3,074</m:t>
                      </m:r>
                    </m:oMath>
                  </m:oMathPara>
                </a14:m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/>
                  <a:t>Daerah </a:t>
                </a:r>
                <a:r>
                  <a:rPr lang="en-US" sz="2000" dirty="0" err="1"/>
                  <a:t>kritik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=22+20−2=40</m:t>
                    </m:r>
                  </m:oMath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marL="4572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 marL="4572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0,01;40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pPr marL="4572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&gt;2,4233</m:t>
                      </m:r>
                    </m:oMath>
                  </m:oMathPara>
                </a14:m>
                <a:endParaRPr lang="en-US" sz="2000" dirty="0"/>
              </a:p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n-US" sz="2000" dirty="0" err="1" smtClean="0"/>
                  <a:t>Kesimpulan</a:t>
                </a:r>
                <a:endParaRPr lang="en-US" sz="2000" dirty="0"/>
              </a:p>
              <a:p>
                <a:pPr marL="457200" indent="0">
                  <a:buNone/>
                </a:pPr>
                <a:r>
                  <a:rPr lang="en-US" sz="2000" dirty="0" err="1" smtClean="0"/>
                  <a:t>Karena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=3,074&gt;2,4233</m:t>
                    </m:r>
                  </m:oMath>
                </a14:m>
                <a:r>
                  <a:rPr lang="en-US" sz="2000" dirty="0" smtClean="0"/>
                  <a:t> maka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ditolak</a:t>
                </a:r>
                <a:r>
                  <a:rPr lang="en-US" sz="2000" dirty="0" smtClean="0"/>
                  <a:t>. </a:t>
                </a:r>
                <a:r>
                  <a:rPr lang="en-US" sz="2000" dirty="0" err="1" smtClean="0"/>
                  <a:t>Jadi</a:t>
                </a:r>
                <a:r>
                  <a:rPr lang="en-US" sz="2000" dirty="0" smtClean="0"/>
                  <a:t> </a:t>
                </a:r>
                <a:r>
                  <a:rPr lang="id-ID" sz="2000" dirty="0"/>
                  <a:t>metode pembiakan tanaman</a:t>
                </a:r>
                <a:r>
                  <a:rPr lang="en-US" sz="2000" dirty="0"/>
                  <a:t> </a:t>
                </a:r>
                <a:r>
                  <a:rPr lang="id-ID" sz="2000" dirty="0"/>
                  <a:t>pisang yang menggunakan cara modern menghasilkan</a:t>
                </a:r>
                <a:r>
                  <a:rPr lang="en-US" sz="2000" dirty="0"/>
                  <a:t> </a:t>
                </a:r>
                <a:r>
                  <a:rPr lang="sv-SE" sz="2000" dirty="0"/>
                  <a:t>pisang dengan berat yang lebih besar daripada pisang yang </a:t>
                </a:r>
                <a:r>
                  <a:rPr lang="es-ES" sz="2000" dirty="0" err="1"/>
                  <a:t>dikembangkan</a:t>
                </a:r>
                <a:r>
                  <a:rPr lang="es-ES" sz="2000" dirty="0"/>
                  <a:t> </a:t>
                </a:r>
                <a:r>
                  <a:rPr lang="es-ES" sz="2000" dirty="0" err="1"/>
                  <a:t>dengan</a:t>
                </a:r>
                <a:r>
                  <a:rPr lang="es-ES" sz="2000" dirty="0"/>
                  <a:t> cara </a:t>
                </a:r>
                <a:r>
                  <a:rPr lang="es-ES" sz="2000" dirty="0" err="1" smtClean="0"/>
                  <a:t>tradisional</a:t>
                </a:r>
                <a:r>
                  <a:rPr lang="es-ES" sz="2000" dirty="0" smtClean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763000" cy="5943599"/>
              </a:xfrm>
              <a:blipFill rotWithShape="0">
                <a:blip r:embed="rId2"/>
                <a:stretch>
                  <a:fillRect l="-487" t="-11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09700" y="28575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09700" y="224135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SOAL (1)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1" y="990600"/>
            <a:ext cx="8653462" cy="99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Diketahui</a:t>
            </a:r>
            <a:r>
              <a:rPr lang="en-US" sz="2800" dirty="0" smtClean="0"/>
              <a:t> data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pembiakan</a:t>
            </a:r>
            <a:r>
              <a:rPr lang="en-US" sz="2800" dirty="0" smtClean="0"/>
              <a:t> </a:t>
            </a:r>
            <a:r>
              <a:rPr lang="en-US" sz="2800" dirty="0" err="1" smtClean="0"/>
              <a:t>pisang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modern.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60656"/>
              </p:ext>
            </p:extLst>
          </p:nvPr>
        </p:nvGraphicFramePr>
        <p:xfrm>
          <a:off x="914400" y="2252662"/>
          <a:ext cx="7162800" cy="175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2286000"/>
              </a:tblGrid>
              <a:tr h="433633">
                <a:tc>
                  <a:txBody>
                    <a:bodyPr/>
                    <a:lstStyle/>
                    <a:p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200" dirty="0" smtClean="0"/>
                        <a:t>cara tradisional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dirty="0" smtClean="0"/>
                        <a:t>cara modern</a:t>
                      </a:r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banyak sampel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22</a:t>
                      </a:r>
                      <a:endParaRPr lang="id-ID" sz="2200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rata-rata pertandan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4,2 kg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5,2 kg</a:t>
                      </a:r>
                      <a:endParaRPr lang="id-ID" sz="2200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deviasi standar 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1,2 kg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0,9 kg</a:t>
                      </a:r>
                      <a:endParaRPr lang="id-ID" sz="2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1" y="4495800"/>
                <a:ext cx="865346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d-ID" sz="2800" dirty="0"/>
                  <a:t>Ujilah apakah terdapat perbedaan nyata dari hasil kedua metode</a:t>
                </a:r>
                <a:r>
                  <a:rPr lang="en-US" sz="2800" dirty="0"/>
                  <a:t> </a:t>
                </a:r>
                <a:r>
                  <a:rPr lang="id-ID" sz="2800" dirty="0"/>
                  <a:t>pembiakan tersebut (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800" dirty="0" smtClean="0"/>
                  <a:t>=</a:t>
                </a:r>
                <a:r>
                  <a:rPr lang="en-US" sz="2800" dirty="0" smtClean="0"/>
                  <a:t> 5</a:t>
                </a:r>
                <a:r>
                  <a:rPr lang="id-ID" sz="2800" dirty="0" smtClean="0"/>
                  <a:t>%). </a:t>
                </a:r>
                <a:r>
                  <a:rPr lang="id-ID" sz="2800" dirty="0"/>
                  <a:t>Anggap distribusi kedua populasi normal dengan variansi</a:t>
                </a:r>
                <a:r>
                  <a:rPr lang="en-US" sz="2800" dirty="0"/>
                  <a:t> </a:t>
                </a:r>
                <a:r>
                  <a:rPr lang="id-ID" sz="2800" dirty="0"/>
                  <a:t>sama</a:t>
                </a:r>
                <a:r>
                  <a:rPr lang="en-US" sz="2800" dirty="0"/>
                  <a:t>.</a:t>
                </a:r>
                <a:endParaRPr lang="id-ID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4495800"/>
                <a:ext cx="8653463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480" t="-4405" r="-1409" b="-114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5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09700" y="224135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SOAL (2)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1" y="990600"/>
            <a:ext cx="8653462" cy="2057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penanaman</a:t>
            </a:r>
            <a:r>
              <a:rPr lang="en-US" sz="2800" dirty="0" smtClean="0"/>
              <a:t> 2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padi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produktivitasnya</a:t>
            </a:r>
            <a:r>
              <a:rPr lang="en-US" sz="2800" dirty="0" smtClean="0"/>
              <a:t>. </a:t>
            </a:r>
            <a:r>
              <a:rPr lang="en-US" sz="2800" dirty="0" err="1" smtClean="0"/>
              <a:t>Penanaman</a:t>
            </a:r>
            <a:r>
              <a:rPr lang="en-US" sz="2800" dirty="0" smtClean="0"/>
              <a:t>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1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10 </a:t>
            </a:r>
            <a:r>
              <a:rPr lang="en-US" sz="2800" dirty="0" err="1" smtClean="0"/>
              <a:t>petak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2 </a:t>
            </a:r>
            <a:r>
              <a:rPr lang="en-US" sz="2800" dirty="0" err="1" smtClean="0"/>
              <a:t>pada</a:t>
            </a:r>
            <a:r>
              <a:rPr lang="en-US" sz="2800" dirty="0" smtClean="0"/>
              <a:t> 8 </a:t>
            </a:r>
            <a:r>
              <a:rPr lang="en-US" sz="2800" dirty="0" err="1" smtClean="0"/>
              <a:t>petak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.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petak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.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tanaman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kg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petak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4495800"/>
            <a:ext cx="86534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/>
              <a:t>Ujilah apakah </a:t>
            </a:r>
            <a:r>
              <a:rPr lang="en-US" sz="2800" dirty="0" err="1" smtClean="0"/>
              <a:t>selisih</a:t>
            </a:r>
            <a:r>
              <a:rPr lang="en-US" sz="2800" dirty="0" smtClean="0"/>
              <a:t> mean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1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varietas</a:t>
            </a:r>
            <a:r>
              <a:rPr lang="en-US" sz="2800" dirty="0" smtClean="0"/>
              <a:t> 2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10 kg!</a:t>
            </a:r>
            <a:r>
              <a:rPr lang="id-ID" sz="2800" dirty="0" smtClean="0"/>
              <a:t> </a:t>
            </a:r>
            <a:r>
              <a:rPr lang="id-ID" sz="2800" dirty="0"/>
              <a:t>Anggap distribusi kedua populasi normal dengan variansi</a:t>
            </a:r>
            <a:r>
              <a:rPr lang="en-US" sz="2800" dirty="0"/>
              <a:t> </a:t>
            </a:r>
            <a:r>
              <a:rPr lang="id-ID" sz="2800" dirty="0"/>
              <a:t>sama</a:t>
            </a:r>
            <a:r>
              <a:rPr lang="en-US" sz="2800" dirty="0"/>
              <a:t>.</a:t>
            </a:r>
            <a:endParaRPr lang="id-ID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02300"/>
              </p:ext>
            </p:extLst>
          </p:nvPr>
        </p:nvGraphicFramePr>
        <p:xfrm>
          <a:off x="685800" y="3124200"/>
          <a:ext cx="7620002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573"/>
                <a:gridCol w="561711"/>
                <a:gridCol w="626302"/>
                <a:gridCol w="626302"/>
                <a:gridCol w="626302"/>
                <a:gridCol w="626302"/>
                <a:gridCol w="626302"/>
                <a:gridCol w="626302"/>
                <a:gridCol w="626302"/>
                <a:gridCol w="626302"/>
                <a:gridCol w="626302"/>
              </a:tblGrid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id-ID" sz="2200" u="none" strike="noStrike" dirty="0">
                          <a:effectLst/>
                        </a:rPr>
                        <a:t>varietas 1</a:t>
                      </a:r>
                      <a:endParaRPr lang="id-ID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41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35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44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39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46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43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34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id-ID" sz="2200" u="none" strike="noStrike">
                          <a:effectLst/>
                        </a:rPr>
                        <a:t>varietas 2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36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40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28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33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35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38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36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200" u="none" strike="noStrike">
                          <a:effectLst/>
                        </a:rPr>
                        <a:t>34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200" u="none" strike="noStrike">
                          <a:effectLst/>
                        </a:rPr>
                        <a:t> </a:t>
                      </a:r>
                      <a:endParaRPr lang="id-ID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200" u="none" strike="noStrike" dirty="0">
                          <a:effectLst/>
                        </a:rPr>
                        <a:t> </a:t>
                      </a:r>
                      <a:endParaRPr lang="id-ID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47800" y="228600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SOAL (3)</a:t>
            </a:r>
            <a:endParaRPr lang="en-US" sz="3000" b="1" i="1" baseline="-25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" y="1295400"/>
            <a:ext cx="86868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2800" dirty="0"/>
              <a:t>Suatu perusahaan alat elektronik ingin menguji dua macam</a:t>
            </a:r>
          </a:p>
          <a:p>
            <a:pPr marL="0" indent="0">
              <a:buNone/>
            </a:pPr>
            <a:r>
              <a:rPr lang="nn-NO" sz="2800" dirty="0"/>
              <a:t>kualitas hasil produksinya. Untuk ini </a:t>
            </a:r>
            <a:r>
              <a:rPr lang="nn-NO" sz="2800" dirty="0" smtClean="0"/>
              <a:t>diadakan </a:t>
            </a:r>
            <a:r>
              <a:rPr lang="id-ID" sz="2800" dirty="0" smtClean="0"/>
              <a:t>percobaan-percobaan </a:t>
            </a:r>
            <a:r>
              <a:rPr lang="id-ID" sz="2800" dirty="0"/>
              <a:t>dan diperoleh hasil sebagai berikut:</a:t>
            </a:r>
          </a:p>
          <a:p>
            <a:pPr marL="0" indent="0">
              <a:buNone/>
            </a:pPr>
            <a:r>
              <a:rPr lang="fi-FI" sz="2800" dirty="0"/>
              <a:t>10 produk kualitas A mempunyai tahan hidup rata-rata 2600</a:t>
            </a:r>
          </a:p>
          <a:p>
            <a:pPr marL="0" indent="0">
              <a:buNone/>
            </a:pPr>
            <a:r>
              <a:rPr lang="id-ID" sz="2800" dirty="0"/>
              <a:t>jam dengan deviasi standar 300 jam. Sedangkan 15 </a:t>
            </a:r>
            <a:r>
              <a:rPr lang="id-ID" sz="2800" dirty="0" smtClean="0"/>
              <a:t>produk</a:t>
            </a:r>
            <a:r>
              <a:rPr lang="en-US" sz="2800" dirty="0" smtClean="0"/>
              <a:t> </a:t>
            </a:r>
            <a:r>
              <a:rPr lang="fi-FI" sz="2800" dirty="0" smtClean="0"/>
              <a:t>kualitas </a:t>
            </a:r>
            <a:r>
              <a:rPr lang="fi-FI" sz="2800" dirty="0"/>
              <a:t>B mempunyai tahan hidup rata-rata 2400 </a:t>
            </a:r>
            <a:r>
              <a:rPr lang="fi-FI" sz="2800" dirty="0" smtClean="0"/>
              <a:t>jam </a:t>
            </a:r>
            <a:r>
              <a:rPr lang="id-ID" sz="2800" dirty="0" smtClean="0"/>
              <a:t>dengan </a:t>
            </a:r>
            <a:r>
              <a:rPr lang="id-ID" sz="2800" dirty="0"/>
              <a:t>deviasi standar 250 jam. Berdasarkan </a:t>
            </a:r>
            <a:r>
              <a:rPr lang="id-ID" sz="2800" dirty="0" smtClean="0"/>
              <a:t>hasil</a:t>
            </a:r>
            <a:r>
              <a:rPr lang="en-US" sz="2800" dirty="0" smtClean="0"/>
              <a:t> </a:t>
            </a:r>
            <a:r>
              <a:rPr lang="id-ID" sz="2800" dirty="0" smtClean="0"/>
              <a:t>percobaan </a:t>
            </a:r>
            <a:r>
              <a:rPr lang="id-ID" sz="2800" dirty="0"/>
              <a:t>di atas, apakah kita percaya bahwa </a:t>
            </a:r>
            <a:r>
              <a:rPr lang="id-ID" sz="2800" dirty="0" smtClean="0"/>
              <a:t>kedua</a:t>
            </a:r>
            <a:r>
              <a:rPr lang="en-US" sz="2800" dirty="0" smtClean="0"/>
              <a:t> </a:t>
            </a:r>
            <a:r>
              <a:rPr lang="id-ID" sz="2800" dirty="0" smtClean="0"/>
              <a:t>kualitas </a:t>
            </a:r>
            <a:r>
              <a:rPr lang="id-ID" sz="2800" dirty="0"/>
              <a:t>produk elektronik itu berbeda tahan hidupnya?</a:t>
            </a:r>
          </a:p>
          <a:p>
            <a:pPr marL="0" indent="0">
              <a:buNone/>
            </a:pPr>
            <a:r>
              <a:rPr lang="id-ID" sz="2800" dirty="0"/>
              <a:t>(Anggap distribusi kedua populasi normal dengan </a:t>
            </a:r>
            <a:r>
              <a:rPr lang="id-ID" sz="2800" dirty="0" smtClean="0"/>
              <a:t>variansi</a:t>
            </a:r>
            <a:r>
              <a:rPr lang="en-US" sz="2800" dirty="0" smtClean="0"/>
              <a:t> </a:t>
            </a:r>
            <a:r>
              <a:rPr lang="id-ID" sz="2800" dirty="0" smtClean="0"/>
              <a:t>sama</a:t>
            </a:r>
            <a:r>
              <a:rPr lang="id-ID" sz="2800" dirty="0"/>
              <a:t>).</a:t>
            </a:r>
            <a:endParaRPr lang="id-ID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69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4600" y="3225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pic>
        <p:nvPicPr>
          <p:cNvPr id="205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05000"/>
            <a:ext cx="2375126" cy="3268133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61722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324</Words>
  <Application>Microsoft Office PowerPoint</Application>
  <PresentationFormat>On-screen Show (4:3)</PresentationFormat>
  <Paragraphs>98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Andalus</vt:lpstr>
      <vt:lpstr>Arial</vt:lpstr>
      <vt:lpstr>Calibri</vt:lpstr>
      <vt:lpstr>Cambria Math</vt:lpstr>
      <vt:lpstr>Wingdings</vt:lpstr>
      <vt:lpstr>Office Theme</vt:lpstr>
      <vt:lpstr>PowerPoint Presentation</vt:lpstr>
      <vt:lpstr>Uji Hipotesis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hp</cp:lastModifiedBy>
  <cp:revision>253</cp:revision>
  <dcterms:created xsi:type="dcterms:W3CDTF">2015-01-09T03:42:23Z</dcterms:created>
  <dcterms:modified xsi:type="dcterms:W3CDTF">2018-05-11T04:06:27Z</dcterms:modified>
</cp:coreProperties>
</file>